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59" r:id="rId3"/>
    <p:sldId id="257" r:id="rId4"/>
    <p:sldId id="265" r:id="rId5"/>
    <p:sldId id="275" r:id="rId6"/>
    <p:sldId id="283" r:id="rId7"/>
    <p:sldId id="264" r:id="rId8"/>
    <p:sldId id="263" r:id="rId9"/>
    <p:sldId id="266" r:id="rId10"/>
    <p:sldId id="267" r:id="rId11"/>
    <p:sldId id="268" r:id="rId12"/>
    <p:sldId id="281" r:id="rId13"/>
    <p:sldId id="269" r:id="rId14"/>
    <p:sldId id="270" r:id="rId15"/>
    <p:sldId id="271" r:id="rId16"/>
    <p:sldId id="285" r:id="rId17"/>
    <p:sldId id="279" r:id="rId18"/>
    <p:sldId id="272" r:id="rId19"/>
    <p:sldId id="273" r:id="rId20"/>
    <p:sldId id="280" r:id="rId21"/>
    <p:sldId id="274" r:id="rId22"/>
    <p:sldId id="284" r:id="rId2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986" autoAdjust="0"/>
    <p:restoredTop sz="94660"/>
  </p:normalViewPr>
  <p:slideViewPr>
    <p:cSldViewPr snapToGrid="0">
      <p:cViewPr>
        <p:scale>
          <a:sx n="128" d="100"/>
          <a:sy n="128" d="100"/>
        </p:scale>
        <p:origin x="-258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8" d="100"/>
          <a:sy n="88" d="100"/>
        </p:scale>
        <p:origin x="-3822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5A4CD9-6861-4400-B0AA-270D1E3781FB}" type="datetimeFigureOut">
              <a:rPr lang="ru-RU" smtClean="0"/>
              <a:t>25.04.2024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CCF3FD-EF06-4B36-B235-980FE4FCA2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86165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CCF3FD-EF06-4B36-B235-980FE4FCA2E5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6008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1E797F5-CD76-4057-A6E5-1CC02F2928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05883" y="1565310"/>
            <a:ext cx="6122514" cy="2035175"/>
          </a:xfrm>
        </p:spPr>
        <p:txBody>
          <a:bodyPr anchor="b">
            <a:normAutofit/>
          </a:bodyPr>
          <a:lstStyle>
            <a:lvl1pPr algn="ctr">
              <a:defRPr sz="7200" b="1">
                <a:solidFill>
                  <a:schemeClr val="accent3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DA6EF81A-E959-49E0-B655-B587E49FD1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61904" y="3889067"/>
            <a:ext cx="5930096" cy="103909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8B30A0E-9D45-4D70-9DD6-672CCB617C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ED275350-27F6-4953-8586-1F794BECCB96}" type="datetimeFigureOut">
              <a:rPr lang="ru-RU" smtClean="0"/>
              <a:pPr/>
              <a:t>25.04.2024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389BC8E-01D5-4E35-836A-3175840C30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8BA9238-4C51-4FCC-8642-D34174D6BD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A724B3A1-78F6-4659-A303-F1217D5A45E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254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F130C65-EB50-4D7B-87CE-A6168C1F8B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7696" y="507538"/>
            <a:ext cx="9896354" cy="1325563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8D5FECB-7636-4EC4-875F-0433620722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7696" y="2005012"/>
            <a:ext cx="9896353" cy="43513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6D51595B-4CCF-4402-BA02-FFB9DC5CF6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D275350-27F6-4953-8586-1F794BECCB96}" type="datetimeFigureOut">
              <a:rPr lang="ru-RU" smtClean="0"/>
              <a:pPr/>
              <a:t>25.04.2024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F93324D-DF92-4EB8-B671-8C63CE474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675747D-4173-4769-A620-C1625721A5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724B3A1-78F6-4659-A303-F1217D5A45E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4194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Заголовок и объект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F130C65-EB50-4D7B-87CE-A6168C1F8B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9905" y="507538"/>
            <a:ext cx="10154890" cy="1325563"/>
          </a:xfrm>
        </p:spPr>
        <p:txBody>
          <a:bodyPr/>
          <a:lstStyle>
            <a:lvl1pPr>
              <a:defRPr b="1">
                <a:solidFill>
                  <a:schemeClr val="accent3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8D5FECB-7636-4EC4-875F-0433620722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9905" y="2005012"/>
            <a:ext cx="10154890" cy="4351338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3"/>
                </a:solidFill>
              </a:defRPr>
            </a:lvl3pPr>
            <a:lvl4pPr>
              <a:defRPr>
                <a:solidFill>
                  <a:schemeClr val="accent3"/>
                </a:solidFill>
              </a:defRPr>
            </a:lvl4pPr>
            <a:lvl5pPr>
              <a:defRPr>
                <a:solidFill>
                  <a:schemeClr val="accent3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6D51595B-4CCF-4402-BA02-FFB9DC5CF6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ED275350-27F6-4953-8586-1F794BECCB96}" type="datetimeFigureOut">
              <a:rPr lang="ru-RU" smtClean="0"/>
              <a:pPr/>
              <a:t>25.04.2024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F93324D-DF92-4EB8-B671-8C63CE474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675747D-4173-4769-A620-C1625721A5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A724B3A1-78F6-4659-A303-F1217D5A45E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1877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Заголовок и объект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F130C65-EB50-4D7B-87CE-A6168C1F8B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720" y="507538"/>
            <a:ext cx="11418074" cy="1325563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8D5FECB-7636-4EC4-875F-0433620722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6720" y="2005012"/>
            <a:ext cx="11418074" cy="43513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6D51595B-4CCF-4402-BA02-FFB9DC5CF6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D275350-27F6-4953-8586-1F794BECCB96}" type="datetimeFigureOut">
              <a:rPr lang="ru-RU" smtClean="0"/>
              <a:pPr/>
              <a:t>25.04.2024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F93324D-DF92-4EB8-B671-8C63CE474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675747D-4173-4769-A620-C1625721A5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724B3A1-78F6-4659-A303-F1217D5A45E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2134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E71943A-EE33-4A66-BC2D-C6A3B75799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F94E8956-0E6C-4177-9DF3-7E99073E13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CD059DE5-4F46-48BC-B609-A4548327D2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75350-27F6-4953-8586-1F794BECCB96}" type="datetimeFigureOut">
              <a:rPr lang="ru-RU" smtClean="0"/>
              <a:t>25.04.2024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8218827-C87F-4108-9B37-4050DDC37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DAD40834-72FF-47CE-A594-F26F29B90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4B3A1-78F6-4659-A303-F1217D5A45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1528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31546B7-E5F1-40D6-828E-D2D483839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C63EC85-0600-432F-A8FC-82A80EC32D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04D7FCAB-9741-4B68-855B-6CD41C932A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D653F9A4-EF2C-4FCF-B818-DF76FB5497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75350-27F6-4953-8586-1F794BECCB96}" type="datetimeFigureOut">
              <a:rPr lang="ru-RU" smtClean="0"/>
              <a:t>25.04.2024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17720076-A0A8-4D67-AF19-1CE1F1DAAB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79C85AD9-9C58-4BDB-AF0E-0C9619C65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4B3A1-78F6-4659-A303-F1217D5A45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1950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884AFC3-E6DA-4505-B7C2-D621D5900D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E3BF5B54-A1B4-41AC-BCE9-516F35ADE5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BC691E00-EBE8-4E6E-9654-EB5CC7C2A6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C462E91D-D987-4914-8026-D1B8D12609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CB59617E-ECB4-4758-AE90-F24E292F1C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95007DBF-9880-4DE8-AC9C-55D009F3E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75350-27F6-4953-8586-1F794BECCB96}" type="datetimeFigureOut">
              <a:rPr lang="ru-RU" smtClean="0"/>
              <a:t>25.04.2024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C879FC1F-959C-4A21-820D-0BBBDEB93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97443CA7-4BF2-4F0F-B640-44704E669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4B3A1-78F6-4659-A303-F1217D5A45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0651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2FD2444-0365-47DA-89B3-CF6F4F5D1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C80E00A9-082C-4696-9AF5-3A349AAC08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75350-27F6-4953-8586-1F794BECCB96}" type="datetimeFigureOut">
              <a:rPr lang="ru-RU" smtClean="0"/>
              <a:t>25.04.2024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32E8668A-F62F-49E9-BF2D-42E98A7934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D7EE3117-7BE2-4332-84C9-D37B5F594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4B3A1-78F6-4659-A303-F1217D5A45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9417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2C1F53EC-AC08-471E-A672-B3D39E05F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75350-27F6-4953-8586-1F794BECCB96}" type="datetimeFigureOut">
              <a:rPr lang="ru-RU" smtClean="0"/>
              <a:t>25.04.2024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0C82436D-9A66-4B15-B2EB-D0875B2C84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53CF51FE-E504-4AB1-8ECD-F282283DF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4B3A1-78F6-4659-A303-F1217D5A45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1193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D81B2BE-86AF-486D-94B2-0554F4109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5184D01-2EC4-4496-AD6D-118722E9ED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5A69E4A8-6452-4A03-B4CA-24D94F80A3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BAD581FB-600B-43C5-916F-A74F984982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75350-27F6-4953-8586-1F794BECCB96}" type="datetimeFigureOut">
              <a:rPr lang="ru-RU" smtClean="0"/>
              <a:t>25.04.2024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EA97BA9A-7C31-437E-8A67-7EDF1A129D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968EFF69-10E0-460D-9BA3-252859176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4B3A1-78F6-4659-A303-F1217D5A45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8871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E0823DD-A6C2-4277-99FA-685650A3A4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7D60641D-71F2-41F3-A30B-D1BADFF023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ED896525-F16B-443D-9EAE-E77C94A3B3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F40B7345-A87C-4165-9495-287F7CCD1E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75350-27F6-4953-8586-1F794BECCB96}" type="datetimeFigureOut">
              <a:rPr lang="ru-RU" smtClean="0"/>
              <a:t>25.04.2024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13BCA78C-F76F-4A39-9976-96EF68C06A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92C09607-4B27-4713-8EDA-2AD296E2E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4B3A1-78F6-4659-A303-F1217D5A45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030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D51DE0B-C0B4-4220-B503-892574B95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981F1318-C96F-4A60-9F85-806DA0FA1D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A538BA7-32F1-418E-8C3F-A14B93F2A7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75350-27F6-4953-8586-1F794BECCB96}" type="datetimeFigureOut">
              <a:rPr lang="ru-RU" smtClean="0"/>
              <a:t>25.04.2024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D74546C7-7877-4BC9-BFEC-151357B837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87B40D2-5C1F-4653-AE5E-465E65436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4B3A1-78F6-4659-A303-F1217D5A45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8802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F87760A5-5E8A-4265-92E5-B36FE9C8C6E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47585DB6-5949-44BC-9E48-1CEC580B45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F1B626B2-C716-4950-A881-0DA5C4A9CC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75350-27F6-4953-8586-1F794BECCB96}" type="datetimeFigureOut">
              <a:rPr lang="ru-RU" smtClean="0"/>
              <a:t>25.04.2024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2E8D2BE-FBBC-4151-8BB7-C238C7DB2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DFCB2A6-BB44-4E55-A720-10A4684CF8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4B3A1-78F6-4659-A303-F1217D5A45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1129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hyperlink" Target="https://presentation-creation.ru/" TargetMode="Externa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7E3FFD5-D0B0-4F0A-8A99-79EBCC1AC0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D34C0B0D-0AAE-4329-B214-30857006E4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FC1A1C9-C4C4-4232-AA09-B9F51FFD96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275350-27F6-4953-8586-1F794BECCB96}" type="datetimeFigureOut">
              <a:rPr lang="ru-RU" smtClean="0"/>
              <a:t>25.04.2024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646B31E-A36E-4DEA-B477-99F843AC29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605775C-D182-419A-BDC3-BA627911AA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24B3A1-78F6-4659-A303-F1217D5A45E2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>
            <a:hlinkClick r:id="rId15"/>
            <a:extLst>
              <a:ext uri="{FF2B5EF4-FFF2-40B4-BE49-F238E27FC236}">
                <a16:creationId xmlns:a16="http://schemas.microsoft.com/office/drawing/2014/main" xmlns="" id="{FE774D12-96E6-5C04-51AC-23485C8D8508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20688" y="45855"/>
            <a:ext cx="757762" cy="75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30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1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2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0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3" Type="http://schemas.openxmlformats.org/officeDocument/2006/relationships/image" Target="../media/image52.jpeg"/><Relationship Id="rId7" Type="http://schemas.openxmlformats.org/officeDocument/2006/relationships/image" Target="../media/image56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5.pn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5DA27D7-3A11-47C6-B2AD-FE4C084BAF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49638" y="957532"/>
            <a:ext cx="7412966" cy="2530810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ru-RU" sz="8800" b="0" dirty="0"/>
              <a:t/>
            </a:r>
            <a:br>
              <a:rPr lang="ru-RU" sz="8800" b="0" dirty="0"/>
            </a:br>
            <a:r>
              <a:rPr lang="ru-RU" sz="8800" b="0" dirty="0"/>
              <a:t/>
            </a:r>
            <a:br>
              <a:rPr lang="ru-RU" sz="8800" b="0" dirty="0"/>
            </a:br>
            <a:r>
              <a:rPr lang="ru-RU" sz="4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Развивающая</a:t>
            </a:r>
            <a:r>
              <a:rPr lang="ru-RU" sz="4400" b="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предметно-пространственная среда, в условиях реализации </a:t>
            </a:r>
            <a:br>
              <a:rPr lang="ru-RU" sz="4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ФОП ДО</a:t>
            </a:r>
            <a:endParaRPr lang="ru-RU" sz="88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676845" y="4006947"/>
            <a:ext cx="48739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Осовская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Ю.М.</a:t>
            </a:r>
          </a:p>
          <a:p>
            <a:pPr algn="r"/>
            <a:r>
              <a:rPr lang="ru-RU" dirty="0">
                <a:latin typeface="Times New Roman" pitchFamily="18" charset="0"/>
                <a:cs typeface="Times New Roman" pitchFamily="18" charset="0"/>
              </a:rPr>
              <a:t>Методист ГБДОУ 22 </a:t>
            </a:r>
          </a:p>
          <a:p>
            <a:pPr algn="r"/>
            <a:r>
              <a:rPr lang="ru-RU" dirty="0">
                <a:latin typeface="Times New Roman" pitchFamily="18" charset="0"/>
                <a:cs typeface="Times New Roman" pitchFamily="18" charset="0"/>
              </a:rPr>
              <a:t>Адмиралтейского района</a:t>
            </a:r>
          </a:p>
        </p:txBody>
      </p:sp>
    </p:spTree>
    <p:extLst>
      <p:ext uri="{BB962C8B-B14F-4D97-AF65-F5344CB8AC3E}">
        <p14:creationId xmlns:p14="http://schemas.microsoft.com/office/powerpoint/2010/main" val="3397038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1466854" y="2181523"/>
            <a:ext cx="10446588" cy="2492077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69C56E6-B2AC-4C9F-9631-047A150E62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4513" y="1742535"/>
            <a:ext cx="10171271" cy="3528204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31.3.</a:t>
            </a:r>
            <a:r>
              <a:rPr lang="ru-RU" sz="2400" b="0" dirty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Федеральная программа не выдвигает жёстких требований к организации РППС и оставляет за ДОО право самостоятельного проектирования РППС.</a:t>
            </a:r>
            <a:br>
              <a:rPr lang="ru-RU" sz="2400" b="0" dirty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0" dirty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В соответствии со ФГОСДО возможны разные варианты создания РППС при условии учёта целей и принципов Программы, возрастной и гендерной специфики для реализации образовательной программы.</a:t>
            </a:r>
            <a:endParaRPr lang="ru-RU" sz="2400" dirty="0">
              <a:solidFill>
                <a:schemeClr val="accent6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590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603234" y="2223143"/>
            <a:ext cx="10446588" cy="2411713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64C0A9C-2544-4F62-99E9-64D16CD300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9083" y="2414210"/>
            <a:ext cx="10154890" cy="24117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31.6. </a:t>
            </a:r>
            <a:r>
              <a:rPr lang="ru-RU" sz="2400" dirty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С учётом возможности  реализации образовательной программы ДОО в различных организационных моделях и формах РППС должна соответствовать :требованиям ФГОС ДО; образовательной программе ДОО; материально-техническим и медико-социальным условиям пребывания детей в ДОО; возрастным особенностям детей; воспитывающему характеру обучения детей в ДОО; требованиям безопасности и надёжности.</a:t>
            </a:r>
          </a:p>
        </p:txBody>
      </p:sp>
    </p:spTree>
    <p:extLst>
      <p:ext uri="{BB962C8B-B14F-4D97-AF65-F5344CB8AC3E}">
        <p14:creationId xmlns:p14="http://schemas.microsoft.com/office/powerpoint/2010/main" val="3997942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/>
          <p:cNvSpPr/>
          <p:nvPr/>
        </p:nvSpPr>
        <p:spPr>
          <a:xfrm>
            <a:off x="1605947" y="422693"/>
            <a:ext cx="10213676" cy="1725284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xmlns="" id="{464C0A9C-2544-4F62-99E9-64D16CD300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4733" y="549616"/>
            <a:ext cx="10154890" cy="1652588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Что должна обеспечивать РППС?</a:t>
            </a:r>
          </a:p>
          <a:p>
            <a:pPr marL="0" indent="0">
              <a:buNone/>
            </a:pPr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31.8. 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РППС ДО должна обеспечивать возможность реализации разных видов индивидуальной и коллективной деятельности, в  соответствии с потребностями каждого возрастного этапа, охраны и укрепления их здоровья…»</a:t>
            </a:r>
          </a:p>
        </p:txBody>
      </p:sp>
      <p:sp>
        <p:nvSpPr>
          <p:cNvPr id="9" name="Овал 8"/>
          <p:cNvSpPr/>
          <p:nvPr/>
        </p:nvSpPr>
        <p:spPr>
          <a:xfrm>
            <a:off x="7079702" y="2828881"/>
            <a:ext cx="2674189" cy="1509623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Деятельность</a:t>
            </a:r>
          </a:p>
        </p:txBody>
      </p:sp>
      <p:sp>
        <p:nvSpPr>
          <p:cNvPr id="10" name="Овал 9"/>
          <p:cNvSpPr/>
          <p:nvPr/>
        </p:nvSpPr>
        <p:spPr>
          <a:xfrm>
            <a:off x="2315389" y="2329127"/>
            <a:ext cx="2674189" cy="1509623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Развитие</a:t>
            </a:r>
          </a:p>
        </p:txBody>
      </p:sp>
      <p:cxnSp>
        <p:nvCxnSpPr>
          <p:cNvPr id="17" name="Соединительная линия уступом 16"/>
          <p:cNvCxnSpPr/>
          <p:nvPr/>
        </p:nvCxnSpPr>
        <p:spPr>
          <a:xfrm>
            <a:off x="5373533" y="3052030"/>
            <a:ext cx="1199071" cy="577970"/>
          </a:xfrm>
          <a:prstGeom prst="bentConnector3">
            <a:avLst>
              <a:gd name="adj1" fmla="val 55036"/>
            </a:avLst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2751102" y="4998470"/>
            <a:ext cx="382150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Развивающая функция-ведущая. (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Л.Выготский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) – развития ребенка определяется необходимость наличия в среде материалов и предметов, с которыми ребенок может действовать как вместе со взрослым, так и самостоятельно.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4A56378C-F026-302B-61A1-50B85C37E4F0}"/>
              </a:ext>
            </a:extLst>
          </p:cNvPr>
          <p:cNvSpPr txBox="1"/>
          <p:nvPr/>
        </p:nvSpPr>
        <p:spPr>
          <a:xfrm>
            <a:off x="7648866" y="4392731"/>
            <a:ext cx="421005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Субъектный подход (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А. Г. Гогоберидзе, О. В. Солнцева, В. А.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Деркунская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18A976BC-45E1-B373-C8E7-BEA018F7C885}"/>
              </a:ext>
            </a:extLst>
          </p:cNvPr>
          <p:cNvSpPr txBox="1"/>
          <p:nvPr/>
        </p:nvSpPr>
        <p:spPr>
          <a:xfrm>
            <a:off x="7648866" y="5057086"/>
            <a:ext cx="4424601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ФГОС к ООП дошкольного образования перечислены детские виды деятельности: двигательная, коммуникативная, продуктивная, познавательно-исследовательская, трудовая, музыкально-художественная, чтение художественной литературы. </a:t>
            </a:r>
          </a:p>
        </p:txBody>
      </p:sp>
    </p:spTree>
    <p:extLst>
      <p:ext uri="{BB962C8B-B14F-4D97-AF65-F5344CB8AC3E}">
        <p14:creationId xmlns:p14="http://schemas.microsoft.com/office/powerpoint/2010/main" val="2860254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рямоугольник: скругленные углы 31">
            <a:extLst>
              <a:ext uri="{FF2B5EF4-FFF2-40B4-BE49-F238E27FC236}">
                <a16:creationId xmlns:a16="http://schemas.microsoft.com/office/drawing/2014/main" xmlns="" id="{80469A23-F94A-DF97-40AE-8954AE1D602D}"/>
              </a:ext>
            </a:extLst>
          </p:cNvPr>
          <p:cNvSpPr/>
          <p:nvPr/>
        </p:nvSpPr>
        <p:spPr>
          <a:xfrm>
            <a:off x="1721299" y="2029855"/>
            <a:ext cx="2835000" cy="3427240"/>
          </a:xfrm>
          <a:prstGeom prst="roundRect">
            <a:avLst>
              <a:gd name="adj" fmla="val 12769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Игры, предметы и игровой материалы;</a:t>
            </a:r>
          </a:p>
          <a:p>
            <a:pPr marL="285750" indent="-285750" algn="ctr">
              <a:buFontTx/>
              <a:buChar char="-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учебно-методические пособия;</a:t>
            </a:r>
          </a:p>
          <a:p>
            <a:pPr marL="285750" indent="-285750" algn="ctr">
              <a:buFontTx/>
              <a:buChar char="-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оборудования для осуществления разнообразных видов деятельности</a:t>
            </a:r>
          </a:p>
        </p:txBody>
      </p:sp>
      <p:sp>
        <p:nvSpPr>
          <p:cNvPr id="33" name="Овал 32">
            <a:extLst>
              <a:ext uri="{FF2B5EF4-FFF2-40B4-BE49-F238E27FC236}">
                <a16:creationId xmlns:a16="http://schemas.microsoft.com/office/drawing/2014/main" xmlns="" id="{D5DD414B-D8D5-6557-FE9F-CAA9A6E0AE8A}"/>
              </a:ext>
            </a:extLst>
          </p:cNvPr>
          <p:cNvSpPr/>
          <p:nvPr/>
        </p:nvSpPr>
        <p:spPr>
          <a:xfrm>
            <a:off x="2384246" y="1328737"/>
            <a:ext cx="1538234" cy="153823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03200" dist="38100" dir="5400000" sx="108000" sy="108000" algn="t" rotWithShape="0">
              <a:prstClr val="black">
                <a:alpha val="3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3C166848-0830-441D-DA56-C97321A3274B}"/>
              </a:ext>
            </a:extLst>
          </p:cNvPr>
          <p:cNvSpPr txBox="1"/>
          <p:nvPr/>
        </p:nvSpPr>
        <p:spPr>
          <a:xfrm>
            <a:off x="2371536" y="1831129"/>
            <a:ext cx="1485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Предметное содержание</a:t>
            </a:r>
          </a:p>
        </p:txBody>
      </p:sp>
      <p:sp>
        <p:nvSpPr>
          <p:cNvPr id="40" name="Прямоугольник: скругленные углы 39">
            <a:extLst>
              <a:ext uri="{FF2B5EF4-FFF2-40B4-BE49-F238E27FC236}">
                <a16:creationId xmlns:a16="http://schemas.microsoft.com/office/drawing/2014/main" xmlns="" id="{02FB2403-19A7-21CA-E6A5-78DB80098055}"/>
              </a:ext>
            </a:extLst>
          </p:cNvPr>
          <p:cNvSpPr/>
          <p:nvPr/>
        </p:nvSpPr>
        <p:spPr>
          <a:xfrm>
            <a:off x="4677389" y="2097854"/>
            <a:ext cx="2835000" cy="3427240"/>
          </a:xfrm>
          <a:prstGeom prst="roundRect">
            <a:avLst>
              <a:gd name="adj" fmla="val 1276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1" name="Овал 40">
            <a:extLst>
              <a:ext uri="{FF2B5EF4-FFF2-40B4-BE49-F238E27FC236}">
                <a16:creationId xmlns:a16="http://schemas.microsoft.com/office/drawing/2014/main" xmlns="" id="{356DAF23-4A5C-C0F8-83D6-41BAF73B85AA}"/>
              </a:ext>
            </a:extLst>
          </p:cNvPr>
          <p:cNvSpPr/>
          <p:nvPr/>
        </p:nvSpPr>
        <p:spPr>
          <a:xfrm>
            <a:off x="4961467" y="1400370"/>
            <a:ext cx="2231962" cy="153823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03200" dist="38100" dir="5400000" sx="108000" sy="108000" algn="t" rotWithShape="0">
              <a:prstClr val="black">
                <a:alpha val="3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xmlns="" id="{5A6D079F-2FCE-3B74-E1EA-1FF2049F3DDF}"/>
              </a:ext>
            </a:extLst>
          </p:cNvPr>
          <p:cNvSpPr txBox="1"/>
          <p:nvPr/>
        </p:nvSpPr>
        <p:spPr>
          <a:xfrm>
            <a:off x="5094821" y="1859926"/>
            <a:ext cx="19652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Пространственная организация</a:t>
            </a:r>
          </a:p>
        </p:txBody>
      </p:sp>
      <p:sp>
        <p:nvSpPr>
          <p:cNvPr id="47" name="Прямоугольник: скругленные углы 46">
            <a:extLst>
              <a:ext uri="{FF2B5EF4-FFF2-40B4-BE49-F238E27FC236}">
                <a16:creationId xmlns:a16="http://schemas.microsoft.com/office/drawing/2014/main" xmlns="" id="{B7EBA530-C458-680D-1454-C93FBFB6839C}"/>
              </a:ext>
            </a:extLst>
          </p:cNvPr>
          <p:cNvSpPr/>
          <p:nvPr/>
        </p:nvSpPr>
        <p:spPr>
          <a:xfrm>
            <a:off x="7711960" y="2169487"/>
            <a:ext cx="2835000" cy="3427240"/>
          </a:xfrm>
          <a:prstGeom prst="roundRect">
            <a:avLst>
              <a:gd name="adj" fmla="val 12769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8" name="Овал 47">
            <a:extLst>
              <a:ext uri="{FF2B5EF4-FFF2-40B4-BE49-F238E27FC236}">
                <a16:creationId xmlns:a16="http://schemas.microsoft.com/office/drawing/2014/main" xmlns="" id="{C13DA2F6-8C8D-E08D-03A5-481616137760}"/>
              </a:ext>
            </a:extLst>
          </p:cNvPr>
          <p:cNvSpPr/>
          <p:nvPr/>
        </p:nvSpPr>
        <p:spPr>
          <a:xfrm>
            <a:off x="8368288" y="1449812"/>
            <a:ext cx="1538234" cy="153823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03200" dist="38100" dir="5400000" sx="108000" sy="108000" algn="t" rotWithShape="0">
              <a:prstClr val="black">
                <a:alpha val="3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xmlns="" id="{85A46BA7-E05C-C386-885F-189FAA8DA3B2}"/>
              </a:ext>
            </a:extLst>
          </p:cNvPr>
          <p:cNvSpPr txBox="1"/>
          <p:nvPr/>
        </p:nvSpPr>
        <p:spPr>
          <a:xfrm>
            <a:off x="8421522" y="1892685"/>
            <a:ext cx="1485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во времени</a:t>
            </a: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AF7A5505-DCED-E0D4-631C-D83B4B41E4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4438" y="-46827"/>
            <a:ext cx="10154890" cy="1325563"/>
          </a:xfrm>
        </p:spPr>
        <p:txBody>
          <a:bodyPr>
            <a:normAutofit/>
          </a:bodyPr>
          <a:lstStyle/>
          <a:p>
            <a:pPr algn="ctr"/>
            <a:r>
              <a:rPr lang="ru-RU" sz="3600" dirty="0"/>
              <a:t>Концептуальная модель(условия) РППС включает три компонента: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571E8717-7253-1325-F90C-E12C53681662}"/>
              </a:ext>
            </a:extLst>
          </p:cNvPr>
          <p:cNvSpPr txBox="1"/>
          <p:nvPr/>
        </p:nvSpPr>
        <p:spPr>
          <a:xfrm>
            <a:off x="4961467" y="3640667"/>
            <a:ext cx="2336800" cy="2235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546610AB-9609-7496-FE3A-69089CA15074}"/>
              </a:ext>
            </a:extLst>
          </p:cNvPr>
          <p:cNvSpPr txBox="1"/>
          <p:nvPr/>
        </p:nvSpPr>
        <p:spPr>
          <a:xfrm>
            <a:off x="5011155" y="3217333"/>
            <a:ext cx="21674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предметов и оборудования в пространстве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A2C80D9-4B6D-326C-F1D0-BDACE80165B9}"/>
              </a:ext>
            </a:extLst>
          </p:cNvPr>
          <p:cNvSpPr txBox="1"/>
          <p:nvPr/>
        </p:nvSpPr>
        <p:spPr>
          <a:xfrm>
            <a:off x="7968446" y="3159122"/>
            <a:ext cx="239115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Особенности режима работы группы;</a:t>
            </a:r>
          </a:p>
          <a:p>
            <a:pPr algn="ctr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Динамика накопления и обобщения детьми группы</a:t>
            </a:r>
          </a:p>
        </p:txBody>
      </p:sp>
      <p:sp>
        <p:nvSpPr>
          <p:cNvPr id="8" name="Дуга 7">
            <a:extLst>
              <a:ext uri="{FF2B5EF4-FFF2-40B4-BE49-F238E27FC236}">
                <a16:creationId xmlns:a16="http://schemas.microsoft.com/office/drawing/2014/main" xmlns="" id="{48E189F5-8C7A-D07D-C0B8-AD0E74F6BA9D}"/>
              </a:ext>
            </a:extLst>
          </p:cNvPr>
          <p:cNvSpPr/>
          <p:nvPr/>
        </p:nvSpPr>
        <p:spPr>
          <a:xfrm rot="9185320">
            <a:off x="6341072" y="3786934"/>
            <a:ext cx="3902035" cy="2023803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2E92C1E3-F3BB-312C-3AAF-36D488CEE252}"/>
              </a:ext>
            </a:extLst>
          </p:cNvPr>
          <p:cNvSpPr txBox="1"/>
          <p:nvPr/>
        </p:nvSpPr>
        <p:spPr>
          <a:xfrm>
            <a:off x="5129626" y="6063489"/>
            <a:ext cx="49953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Необходимы для стимулирования детской активности, учета происходящих в ребенке трансформаций , связанных с его ростом и развитием</a:t>
            </a:r>
          </a:p>
        </p:txBody>
      </p:sp>
    </p:spTree>
    <p:extLst>
      <p:ext uri="{BB962C8B-B14F-4D97-AF65-F5344CB8AC3E}">
        <p14:creationId xmlns:p14="http://schemas.microsoft.com/office/powerpoint/2010/main" val="257132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63A06945-B39E-0991-680D-CA68D27AE7E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004" t="19505" r="38958" b="26544"/>
          <a:stretch/>
        </p:blipFill>
        <p:spPr>
          <a:xfrm>
            <a:off x="2988732" y="855134"/>
            <a:ext cx="7306735" cy="52747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3587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Овал 32">
            <a:extLst>
              <a:ext uri="{FF2B5EF4-FFF2-40B4-BE49-F238E27FC236}">
                <a16:creationId xmlns:a16="http://schemas.microsoft.com/office/drawing/2014/main" xmlns="" id="{D5DD414B-D8D5-6557-FE9F-CAA9A6E0AE8A}"/>
              </a:ext>
            </a:extLst>
          </p:cNvPr>
          <p:cNvSpPr/>
          <p:nvPr/>
        </p:nvSpPr>
        <p:spPr>
          <a:xfrm>
            <a:off x="2347147" y="1157624"/>
            <a:ext cx="1538234" cy="153823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03200" dist="38100" dir="5400000" sx="108000" sy="108000" algn="t" rotWithShape="0">
              <a:prstClr val="black">
                <a:alpha val="3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3C166848-0830-441D-DA56-C97321A3274B}"/>
              </a:ext>
            </a:extLst>
          </p:cNvPr>
          <p:cNvSpPr txBox="1"/>
          <p:nvPr/>
        </p:nvSpPr>
        <p:spPr>
          <a:xfrm>
            <a:off x="2347147" y="1634353"/>
            <a:ext cx="1485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accent1"/>
                </a:solidFill>
              </a:rPr>
              <a:t>Младшая группа</a:t>
            </a:r>
          </a:p>
        </p:txBody>
      </p:sp>
      <p:sp>
        <p:nvSpPr>
          <p:cNvPr id="41" name="Овал 40">
            <a:extLst>
              <a:ext uri="{FF2B5EF4-FFF2-40B4-BE49-F238E27FC236}">
                <a16:creationId xmlns:a16="http://schemas.microsoft.com/office/drawing/2014/main" xmlns="" id="{356DAF23-4A5C-C0F8-83D6-41BAF73B85AA}"/>
              </a:ext>
            </a:extLst>
          </p:cNvPr>
          <p:cNvSpPr/>
          <p:nvPr/>
        </p:nvSpPr>
        <p:spPr>
          <a:xfrm>
            <a:off x="6226001" y="1231965"/>
            <a:ext cx="1538234" cy="153823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03200" dist="38100" dir="5400000" sx="108000" sy="108000" algn="t" rotWithShape="0">
              <a:prstClr val="black">
                <a:alpha val="3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xmlns="" id="{5A6D079F-2FCE-3B74-E1EA-1FF2049F3DDF}"/>
              </a:ext>
            </a:extLst>
          </p:cNvPr>
          <p:cNvSpPr txBox="1"/>
          <p:nvPr/>
        </p:nvSpPr>
        <p:spPr>
          <a:xfrm>
            <a:off x="6226001" y="1708694"/>
            <a:ext cx="1485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accent2"/>
                </a:solidFill>
              </a:rPr>
              <a:t>Средняя группа</a:t>
            </a:r>
          </a:p>
        </p:txBody>
      </p:sp>
      <p:sp>
        <p:nvSpPr>
          <p:cNvPr id="48" name="Овал 47">
            <a:extLst>
              <a:ext uri="{FF2B5EF4-FFF2-40B4-BE49-F238E27FC236}">
                <a16:creationId xmlns:a16="http://schemas.microsoft.com/office/drawing/2014/main" xmlns="" id="{C13DA2F6-8C8D-E08D-03A5-481616137760}"/>
              </a:ext>
            </a:extLst>
          </p:cNvPr>
          <p:cNvSpPr/>
          <p:nvPr/>
        </p:nvSpPr>
        <p:spPr>
          <a:xfrm>
            <a:off x="9601298" y="1157624"/>
            <a:ext cx="1538234" cy="153823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03200" dist="38100" dir="5400000" sx="108000" sy="108000" algn="t" rotWithShape="0">
              <a:prstClr val="black">
                <a:alpha val="3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xmlns="" id="{85A46BA7-E05C-C386-885F-189FAA8DA3B2}"/>
              </a:ext>
            </a:extLst>
          </p:cNvPr>
          <p:cNvSpPr txBox="1"/>
          <p:nvPr/>
        </p:nvSpPr>
        <p:spPr>
          <a:xfrm>
            <a:off x="9654532" y="1634353"/>
            <a:ext cx="1485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accent3"/>
                </a:solidFill>
              </a:rPr>
              <a:t>Старшая группа</a:t>
            </a: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AF7A5505-DCED-E0D4-631C-D83B4B41E4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3641" y="196988"/>
            <a:ext cx="10154890" cy="898567"/>
          </a:xfrm>
        </p:spPr>
        <p:txBody>
          <a:bodyPr/>
          <a:lstStyle/>
          <a:p>
            <a:pPr algn="ctr"/>
            <a:r>
              <a:rPr lang="ru-RU" dirty="0"/>
              <a:t>Центр двигательной активности 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xmlns="" id="{A6194F77-3FBD-694A-7C5C-2ACCBF5B07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4400" y="2831901"/>
            <a:ext cx="2545649" cy="38291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xmlns="" id="{5202F8D2-2643-3764-61C3-FF09F3A5D6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75"/>
          <a:stretch/>
        </p:blipFill>
        <p:spPr bwMode="auto">
          <a:xfrm>
            <a:off x="1603641" y="2996427"/>
            <a:ext cx="3025246" cy="31072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AF72997A-A6FE-AD2A-69B1-31CCA367CB4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7986" y="3280633"/>
            <a:ext cx="3667072" cy="25371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53133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Заголовок 1">
            <a:extLst>
              <a:ext uri="{FF2B5EF4-FFF2-40B4-BE49-F238E27FC236}">
                <a16:creationId xmlns:a16="http://schemas.microsoft.com/office/drawing/2014/main" xmlns="" id="{B3098C84-A491-7980-29CE-550581844D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7505" y="41967"/>
            <a:ext cx="10154890" cy="1325563"/>
          </a:xfrm>
        </p:spPr>
        <p:txBody>
          <a:bodyPr/>
          <a:lstStyle/>
          <a:p>
            <a:pPr algn="ctr"/>
            <a:r>
              <a:rPr lang="ru-RU" dirty="0"/>
              <a:t>Центр уединения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1C88EA22-61A3-8952-EC3F-F8B9455136A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95" r="2047" b="4258"/>
          <a:stretch/>
        </p:blipFill>
        <p:spPr>
          <a:xfrm rot="5400000">
            <a:off x="810236" y="1874538"/>
            <a:ext cx="3949882" cy="26900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xmlns="" id="{0226B5E2-B5DE-F406-888B-31A0B820D1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8778" y="1663518"/>
            <a:ext cx="3133026" cy="41825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xmlns="" id="{92505018-31C6-0AB0-EC0A-B3BA5B6078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28"/>
          <a:stretch/>
        </p:blipFill>
        <p:spPr bwMode="auto">
          <a:xfrm>
            <a:off x="9660896" y="613369"/>
            <a:ext cx="2333625" cy="38612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xmlns="" id="{0B1DBAC0-94C5-4C1F-03E8-E27C4566A4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109"/>
          <a:stretch/>
        </p:blipFill>
        <p:spPr bwMode="auto">
          <a:xfrm>
            <a:off x="7000402" y="2544000"/>
            <a:ext cx="2757826" cy="40494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2921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AF7A5505-DCED-E0D4-631C-D83B4B41E4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9105" y="0"/>
            <a:ext cx="10154890" cy="1325563"/>
          </a:xfrm>
        </p:spPr>
        <p:txBody>
          <a:bodyPr/>
          <a:lstStyle/>
          <a:p>
            <a:pPr algn="ctr"/>
            <a:r>
              <a:rPr lang="ru-RU" dirty="0"/>
              <a:t>Центр нравственно-патриотического воспитания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19D100AA-FE62-A953-DBEE-A16F22A6FEB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2986" y="1616075"/>
            <a:ext cx="4834467" cy="3625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155DD517-5179-87DF-00BB-86F749F9321F}"/>
              </a:ext>
            </a:extLst>
          </p:cNvPr>
          <p:cNvSpPr txBox="1"/>
          <p:nvPr/>
        </p:nvSpPr>
        <p:spPr>
          <a:xfrm>
            <a:off x="1639105" y="1211078"/>
            <a:ext cx="43263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Младшая группа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30DCFFF7-6615-B0B9-9DA8-9956527DC5C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2509" y="1598243"/>
            <a:ext cx="4834465" cy="36258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5EB39860-479C-5D0B-2310-9B486CE9A26C}"/>
              </a:ext>
            </a:extLst>
          </p:cNvPr>
          <p:cNvSpPr txBox="1"/>
          <p:nvPr/>
        </p:nvSpPr>
        <p:spPr>
          <a:xfrm>
            <a:off x="5689418" y="1228911"/>
            <a:ext cx="69045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Старшая группа</a:t>
            </a:r>
          </a:p>
        </p:txBody>
      </p:sp>
    </p:spTree>
    <p:extLst>
      <p:ext uri="{BB962C8B-B14F-4D97-AF65-F5344CB8AC3E}">
        <p14:creationId xmlns:p14="http://schemas.microsoft.com/office/powerpoint/2010/main" val="1247592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16B99F67-F9AE-F91F-F7C0-4206162582F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4"/>
          <a:stretch/>
        </p:blipFill>
        <p:spPr>
          <a:xfrm>
            <a:off x="7874824" y="2904838"/>
            <a:ext cx="4128985" cy="31237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1" name="Овал 40">
            <a:extLst>
              <a:ext uri="{FF2B5EF4-FFF2-40B4-BE49-F238E27FC236}">
                <a16:creationId xmlns:a16="http://schemas.microsoft.com/office/drawing/2014/main" xmlns="" id="{356DAF23-4A5C-C0F8-83D6-41BAF73B85AA}"/>
              </a:ext>
            </a:extLst>
          </p:cNvPr>
          <p:cNvSpPr/>
          <p:nvPr/>
        </p:nvSpPr>
        <p:spPr>
          <a:xfrm>
            <a:off x="7105707" y="2264833"/>
            <a:ext cx="1538234" cy="153823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03200" dist="38100" dir="5400000" sx="108000" sy="108000" algn="t" rotWithShape="0">
              <a:prstClr val="black">
                <a:alpha val="3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3" name="Овал 32">
            <a:extLst>
              <a:ext uri="{FF2B5EF4-FFF2-40B4-BE49-F238E27FC236}">
                <a16:creationId xmlns:a16="http://schemas.microsoft.com/office/drawing/2014/main" xmlns="" id="{D5DD414B-D8D5-6557-FE9F-CAA9A6E0AE8A}"/>
              </a:ext>
            </a:extLst>
          </p:cNvPr>
          <p:cNvSpPr/>
          <p:nvPr/>
        </p:nvSpPr>
        <p:spPr>
          <a:xfrm>
            <a:off x="2014127" y="186484"/>
            <a:ext cx="1538234" cy="153823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03200" dist="38100" dir="5400000" sx="108000" sy="108000" algn="t" rotWithShape="0">
              <a:prstClr val="black">
                <a:alpha val="3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3C166848-0830-441D-DA56-C97321A3274B}"/>
              </a:ext>
            </a:extLst>
          </p:cNvPr>
          <p:cNvSpPr txBox="1"/>
          <p:nvPr/>
        </p:nvSpPr>
        <p:spPr>
          <a:xfrm>
            <a:off x="2014127" y="663213"/>
            <a:ext cx="1485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accent1"/>
                </a:solidFill>
              </a:rPr>
              <a:t>Младшая группа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xmlns="" id="{5A6D079F-2FCE-3B74-E1EA-1FF2049F3DDF}"/>
              </a:ext>
            </a:extLst>
          </p:cNvPr>
          <p:cNvSpPr txBox="1"/>
          <p:nvPr/>
        </p:nvSpPr>
        <p:spPr>
          <a:xfrm>
            <a:off x="7158941" y="2741562"/>
            <a:ext cx="1485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accent2"/>
                </a:solidFill>
              </a:rPr>
              <a:t>Средняя группа</a:t>
            </a: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AF7A5505-DCED-E0D4-631C-D83B4B41E4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9148" y="-369962"/>
            <a:ext cx="10154890" cy="1325563"/>
          </a:xfrm>
        </p:spPr>
        <p:txBody>
          <a:bodyPr/>
          <a:lstStyle/>
          <a:p>
            <a:pPr algn="ctr"/>
            <a:r>
              <a:rPr lang="ru-RU" dirty="0"/>
              <a:t>Центр конструирования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ED65AC3E-CF76-53C9-E324-5877DC60796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148" y="1512047"/>
            <a:ext cx="4428067" cy="33210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44CF531F-EDEC-EBC8-10BA-AB21CF9EEDD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526" t="27396" r="32322" b="28653"/>
          <a:stretch/>
        </p:blipFill>
        <p:spPr>
          <a:xfrm>
            <a:off x="1869939" y="4715933"/>
            <a:ext cx="4520632" cy="19555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0058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Овал 32">
            <a:extLst>
              <a:ext uri="{FF2B5EF4-FFF2-40B4-BE49-F238E27FC236}">
                <a16:creationId xmlns:a16="http://schemas.microsoft.com/office/drawing/2014/main" xmlns="" id="{D5DD414B-D8D5-6557-FE9F-CAA9A6E0AE8A}"/>
              </a:ext>
            </a:extLst>
          </p:cNvPr>
          <p:cNvSpPr/>
          <p:nvPr/>
        </p:nvSpPr>
        <p:spPr>
          <a:xfrm>
            <a:off x="2102260" y="1106337"/>
            <a:ext cx="1538234" cy="153823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03200" dist="38100" dir="5400000" sx="108000" sy="108000" algn="t" rotWithShape="0">
              <a:prstClr val="black">
                <a:alpha val="3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3C166848-0830-441D-DA56-C97321A3274B}"/>
              </a:ext>
            </a:extLst>
          </p:cNvPr>
          <p:cNvSpPr txBox="1"/>
          <p:nvPr/>
        </p:nvSpPr>
        <p:spPr>
          <a:xfrm>
            <a:off x="2128877" y="1596647"/>
            <a:ext cx="1485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accent1"/>
                </a:solidFill>
              </a:rPr>
              <a:t>Младшая группа</a:t>
            </a:r>
          </a:p>
        </p:txBody>
      </p:sp>
      <p:sp>
        <p:nvSpPr>
          <p:cNvPr id="41" name="Овал 40">
            <a:extLst>
              <a:ext uri="{FF2B5EF4-FFF2-40B4-BE49-F238E27FC236}">
                <a16:creationId xmlns:a16="http://schemas.microsoft.com/office/drawing/2014/main" xmlns="" id="{356DAF23-4A5C-C0F8-83D6-41BAF73B85AA}"/>
              </a:ext>
            </a:extLst>
          </p:cNvPr>
          <p:cNvSpPr/>
          <p:nvPr/>
        </p:nvSpPr>
        <p:spPr>
          <a:xfrm>
            <a:off x="9883423" y="116379"/>
            <a:ext cx="1538234" cy="153823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03200" dist="38100" dir="5400000" sx="108000" sy="108000" algn="t" rotWithShape="0">
              <a:prstClr val="black">
                <a:alpha val="3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xmlns="" id="{5A6D079F-2FCE-3B74-E1EA-1FF2049F3DDF}"/>
              </a:ext>
            </a:extLst>
          </p:cNvPr>
          <p:cNvSpPr txBox="1"/>
          <p:nvPr/>
        </p:nvSpPr>
        <p:spPr>
          <a:xfrm>
            <a:off x="9936657" y="593108"/>
            <a:ext cx="1485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accent2"/>
                </a:solidFill>
              </a:rPr>
              <a:t>Средняя группа</a:t>
            </a: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AF7A5505-DCED-E0D4-631C-D83B4B41E4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7304" y="-343936"/>
            <a:ext cx="10154890" cy="1325563"/>
          </a:xfrm>
        </p:spPr>
        <p:txBody>
          <a:bodyPr/>
          <a:lstStyle/>
          <a:p>
            <a:pPr algn="ctr"/>
            <a:r>
              <a:rPr lang="ru-RU" dirty="0"/>
              <a:t>Центр игры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E8119B52-5741-D069-AE82-EE40D15D614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429000"/>
            <a:ext cx="3598674" cy="26990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1D3BCA2-B340-D81B-4372-3B6D393D9E1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5739" y="1875454"/>
            <a:ext cx="3527492" cy="26456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7F4C5A16-CF23-FD11-E9BF-03821FA1646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598" y="2830309"/>
            <a:ext cx="4061558" cy="30461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0058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60D7649-7C88-8B35-EA32-6688B48CF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9905" y="-279863"/>
            <a:ext cx="10154890" cy="1325563"/>
          </a:xfrm>
        </p:spPr>
        <p:txBody>
          <a:bodyPr/>
          <a:lstStyle/>
          <a:p>
            <a:pPr algn="ctr"/>
            <a:r>
              <a:rPr lang="ru-RU" dirty="0"/>
              <a:t>Центр игры</a:t>
            </a:r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xmlns="" id="{61F6D9F9-1477-CDD4-6895-E4E457BF6BF5}"/>
              </a:ext>
            </a:extLst>
          </p:cNvPr>
          <p:cNvSpPr/>
          <p:nvPr/>
        </p:nvSpPr>
        <p:spPr>
          <a:xfrm>
            <a:off x="6120050" y="1045700"/>
            <a:ext cx="1538234" cy="153823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03200" dist="38100" dir="5400000" sx="108000" sy="108000" algn="t" rotWithShape="0">
              <a:prstClr val="black">
                <a:alpha val="3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>
                <a:solidFill>
                  <a:schemeClr val="accent3"/>
                </a:solidFill>
              </a:rPr>
              <a:t>Старшая группа</a:t>
            </a:r>
            <a:endParaRPr lang="ru-RU" sz="1800" b="1" dirty="0">
              <a:solidFill>
                <a:schemeClr val="accent3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71B354D6-B4D1-FA34-87A6-CE68EB922CE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70"/>
          <a:stretch/>
        </p:blipFill>
        <p:spPr>
          <a:xfrm>
            <a:off x="1689905" y="2090018"/>
            <a:ext cx="3542495" cy="28406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6928A4E9-8D44-3C6F-6E78-595D75AE4FA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05"/>
          <a:stretch/>
        </p:blipFill>
        <p:spPr>
          <a:xfrm>
            <a:off x="5592418" y="2954054"/>
            <a:ext cx="2942558" cy="26400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750B1B22-C9F9-BD91-0D8D-9D9A3B0AC7B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75" t="18336"/>
          <a:stretch/>
        </p:blipFill>
        <p:spPr>
          <a:xfrm>
            <a:off x="8534976" y="611750"/>
            <a:ext cx="3194853" cy="24061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EF5FC120-A703-A1C2-449B-B337821873C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44" t="2506"/>
          <a:stretch/>
        </p:blipFill>
        <p:spPr>
          <a:xfrm>
            <a:off x="9232162" y="3510348"/>
            <a:ext cx="2497667" cy="25738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59712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Овал 32">
            <a:extLst>
              <a:ext uri="{FF2B5EF4-FFF2-40B4-BE49-F238E27FC236}">
                <a16:creationId xmlns:a16="http://schemas.microsoft.com/office/drawing/2014/main" xmlns="" id="{D5DD414B-D8D5-6557-FE9F-CAA9A6E0AE8A}"/>
              </a:ext>
            </a:extLst>
          </p:cNvPr>
          <p:cNvSpPr/>
          <p:nvPr/>
        </p:nvSpPr>
        <p:spPr>
          <a:xfrm>
            <a:off x="2424597" y="659340"/>
            <a:ext cx="1538234" cy="153823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03200" dist="38100" dir="5400000" sx="108000" sy="108000" algn="t" rotWithShape="0">
              <a:prstClr val="black">
                <a:alpha val="3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3C166848-0830-441D-DA56-C97321A3274B}"/>
              </a:ext>
            </a:extLst>
          </p:cNvPr>
          <p:cNvSpPr txBox="1"/>
          <p:nvPr/>
        </p:nvSpPr>
        <p:spPr>
          <a:xfrm>
            <a:off x="2424597" y="1225403"/>
            <a:ext cx="1485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accent1"/>
                </a:solidFill>
              </a:rPr>
              <a:t>Младшая группа</a:t>
            </a:r>
          </a:p>
        </p:txBody>
      </p:sp>
      <p:sp>
        <p:nvSpPr>
          <p:cNvPr id="48" name="Овал 47">
            <a:extLst>
              <a:ext uri="{FF2B5EF4-FFF2-40B4-BE49-F238E27FC236}">
                <a16:creationId xmlns:a16="http://schemas.microsoft.com/office/drawing/2014/main" xmlns="" id="{C13DA2F6-8C8D-E08D-03A5-481616137760}"/>
              </a:ext>
            </a:extLst>
          </p:cNvPr>
          <p:cNvSpPr/>
          <p:nvPr/>
        </p:nvSpPr>
        <p:spPr>
          <a:xfrm>
            <a:off x="10407264" y="563472"/>
            <a:ext cx="1538234" cy="153823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03200" dist="38100" dir="5400000" sx="108000" sy="108000" algn="t" rotWithShape="0">
              <a:prstClr val="black">
                <a:alpha val="3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xmlns="" id="{85A46BA7-E05C-C386-885F-189FAA8DA3B2}"/>
              </a:ext>
            </a:extLst>
          </p:cNvPr>
          <p:cNvSpPr txBox="1"/>
          <p:nvPr/>
        </p:nvSpPr>
        <p:spPr>
          <a:xfrm>
            <a:off x="10460498" y="1040201"/>
            <a:ext cx="1485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accent3"/>
                </a:solidFill>
              </a:rPr>
              <a:t>Старшая группа</a:t>
            </a: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AF7A5505-DCED-E0D4-631C-D83B4B41E4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7602" y="-100159"/>
            <a:ext cx="10154890" cy="1325563"/>
          </a:xfrm>
        </p:spPr>
        <p:txBody>
          <a:bodyPr/>
          <a:lstStyle/>
          <a:p>
            <a:pPr algn="ctr"/>
            <a:r>
              <a:rPr lang="ru-RU" dirty="0"/>
              <a:t>Центр театрализации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и </a:t>
            </a:r>
            <a:r>
              <a:rPr lang="ru-RU" dirty="0" err="1"/>
              <a:t>музицирования</a:t>
            </a:r>
            <a:endParaRPr lang="ru-RU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xmlns="" id="{20132454-4ED0-0775-E14A-4C0008D44F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087" y="2418121"/>
            <a:ext cx="3148905" cy="2361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17A5B438-F60D-B69D-3C26-B986DBB4406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7097" y="2101706"/>
            <a:ext cx="3148905" cy="236167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E0BB3C6A-9E04-094A-4EC5-13242F7F77A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15"/>
          <a:stretch/>
        </p:blipFill>
        <p:spPr>
          <a:xfrm>
            <a:off x="8138048" y="1736510"/>
            <a:ext cx="3923276" cy="272687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5AC5715C-AE5A-998C-AC52-D4A844580E1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7097" y="4463385"/>
            <a:ext cx="2912533" cy="2184400"/>
          </a:xfrm>
          <a:prstGeom prst="rect">
            <a:avLst/>
          </a:prstGeom>
        </p:spPr>
      </p:pic>
      <p:pic>
        <p:nvPicPr>
          <p:cNvPr id="2050" name="Picture 2" descr="https://prezentacii.org/upload/cloud/18/09/72449/images/screen6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028"/>
          <a:stretch/>
        </p:blipFill>
        <p:spPr bwMode="auto">
          <a:xfrm>
            <a:off x="8039636" y="3754244"/>
            <a:ext cx="2367628" cy="24334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058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Овал 32">
            <a:extLst>
              <a:ext uri="{FF2B5EF4-FFF2-40B4-BE49-F238E27FC236}">
                <a16:creationId xmlns:a16="http://schemas.microsoft.com/office/drawing/2014/main" xmlns="" id="{D5DD414B-D8D5-6557-FE9F-CAA9A6E0AE8A}"/>
              </a:ext>
            </a:extLst>
          </p:cNvPr>
          <p:cNvSpPr/>
          <p:nvPr/>
        </p:nvSpPr>
        <p:spPr>
          <a:xfrm>
            <a:off x="3270032" y="1187093"/>
            <a:ext cx="1538234" cy="153823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03200" dist="38100" dir="5400000" sx="108000" sy="108000" algn="t" rotWithShape="0">
              <a:prstClr val="black">
                <a:alpha val="3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3C166848-0830-441D-DA56-C97321A3274B}"/>
              </a:ext>
            </a:extLst>
          </p:cNvPr>
          <p:cNvSpPr txBox="1"/>
          <p:nvPr/>
        </p:nvSpPr>
        <p:spPr>
          <a:xfrm>
            <a:off x="3296649" y="1697381"/>
            <a:ext cx="1485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accent1"/>
                </a:solidFill>
              </a:rPr>
              <a:t>Младшая группа</a:t>
            </a:r>
          </a:p>
        </p:txBody>
      </p:sp>
      <p:sp>
        <p:nvSpPr>
          <p:cNvPr id="48" name="Овал 47">
            <a:extLst>
              <a:ext uri="{FF2B5EF4-FFF2-40B4-BE49-F238E27FC236}">
                <a16:creationId xmlns:a16="http://schemas.microsoft.com/office/drawing/2014/main" xmlns="" id="{C13DA2F6-8C8D-E08D-03A5-481616137760}"/>
              </a:ext>
            </a:extLst>
          </p:cNvPr>
          <p:cNvSpPr/>
          <p:nvPr/>
        </p:nvSpPr>
        <p:spPr>
          <a:xfrm>
            <a:off x="8948572" y="1187093"/>
            <a:ext cx="1538234" cy="153823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03200" dist="38100" dir="5400000" sx="108000" sy="108000" algn="t" rotWithShape="0">
              <a:prstClr val="black">
                <a:alpha val="3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xmlns="" id="{85A46BA7-E05C-C386-885F-189FAA8DA3B2}"/>
              </a:ext>
            </a:extLst>
          </p:cNvPr>
          <p:cNvSpPr txBox="1"/>
          <p:nvPr/>
        </p:nvSpPr>
        <p:spPr>
          <a:xfrm>
            <a:off x="9001806" y="1688520"/>
            <a:ext cx="1485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accent3"/>
                </a:solidFill>
              </a:rPr>
              <a:t>Старшая группа</a:t>
            </a: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AF7A5505-DCED-E0D4-631C-D83B4B41E4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6038" y="6532"/>
            <a:ext cx="10154890" cy="1325563"/>
          </a:xfrm>
        </p:spPr>
        <p:txBody>
          <a:bodyPr/>
          <a:lstStyle/>
          <a:p>
            <a:pPr algn="ctr"/>
            <a:r>
              <a:rPr lang="ru-RU" dirty="0"/>
              <a:t>Центр творчества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6F583E5C-EAC0-21D5-2011-FCE2112C3F9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7081" y="3018449"/>
            <a:ext cx="4574748" cy="34310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4" name="Picture 2" descr="https://www.maam.ru/upload/blogs/detsad-200994-145884725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9096" y="2804682"/>
            <a:ext cx="5151863" cy="38585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058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Овал 32">
            <a:extLst>
              <a:ext uri="{FF2B5EF4-FFF2-40B4-BE49-F238E27FC236}">
                <a16:creationId xmlns:a16="http://schemas.microsoft.com/office/drawing/2014/main" xmlns="" id="{D5DD414B-D8D5-6557-FE9F-CAA9A6E0AE8A}"/>
              </a:ext>
            </a:extLst>
          </p:cNvPr>
          <p:cNvSpPr/>
          <p:nvPr/>
        </p:nvSpPr>
        <p:spPr>
          <a:xfrm>
            <a:off x="1831622" y="753530"/>
            <a:ext cx="1538234" cy="153823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03200" dist="38100" dir="5400000" sx="108000" sy="108000" algn="t" rotWithShape="0">
              <a:prstClr val="black">
                <a:alpha val="3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3C166848-0830-441D-DA56-C97321A3274B}"/>
              </a:ext>
            </a:extLst>
          </p:cNvPr>
          <p:cNvSpPr txBox="1"/>
          <p:nvPr/>
        </p:nvSpPr>
        <p:spPr>
          <a:xfrm>
            <a:off x="1882222" y="1223888"/>
            <a:ext cx="1485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accent1"/>
                </a:solidFill>
              </a:rPr>
              <a:t>Младшая группа</a:t>
            </a: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AF7A5505-DCED-E0D4-631C-D83B4B41E4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5563" y="0"/>
            <a:ext cx="10154890" cy="1325563"/>
          </a:xfrm>
        </p:spPr>
        <p:txBody>
          <a:bodyPr/>
          <a:lstStyle/>
          <a:p>
            <a:pPr algn="ctr"/>
            <a:r>
              <a:rPr lang="ru-RU" dirty="0"/>
              <a:t>Центр логики и математики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2CCFCD41-84D5-06D3-A2D4-8251F957C94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51"/>
          <a:stretch/>
        </p:blipFill>
        <p:spPr>
          <a:xfrm>
            <a:off x="836612" y="2853927"/>
            <a:ext cx="3935366" cy="26785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AutoShape 2">
            <a:extLst>
              <a:ext uri="{FF2B5EF4-FFF2-40B4-BE49-F238E27FC236}">
                <a16:creationId xmlns:a16="http://schemas.microsoft.com/office/drawing/2014/main" xmlns="" id="{E7DD1C00-F471-B58A-347B-2847090EA22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599" y="3276599"/>
            <a:ext cx="1058333" cy="1058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2" name="Picture 8">
            <a:extLst>
              <a:ext uri="{FF2B5EF4-FFF2-40B4-BE49-F238E27FC236}">
                <a16:creationId xmlns:a16="http://schemas.microsoft.com/office/drawing/2014/main" xmlns="" id="{E24A6E8C-E86B-9A7A-000F-FE8ADCC792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77"/>
          <a:stretch/>
        </p:blipFill>
        <p:spPr bwMode="auto">
          <a:xfrm>
            <a:off x="8365565" y="2868379"/>
            <a:ext cx="3282739" cy="26495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xmlns="" id="{42997D01-7C49-3FFE-2384-9F60D603E1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4887" y="2853924"/>
            <a:ext cx="4015756" cy="26785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058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CC1BAFA-17B9-519E-3ED2-8FC39BC90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6772" y="-423796"/>
            <a:ext cx="10154890" cy="1325563"/>
          </a:xfrm>
        </p:spPr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 логики и математики</a:t>
            </a:r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xmlns="" id="{E44CAF8A-207D-6C34-C3BA-B566BAFB6E37}"/>
              </a:ext>
            </a:extLst>
          </p:cNvPr>
          <p:cNvSpPr/>
          <p:nvPr/>
        </p:nvSpPr>
        <p:spPr>
          <a:xfrm>
            <a:off x="5732324" y="1025285"/>
            <a:ext cx="1538234" cy="153823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03200" dist="38100" dir="5400000" sx="108000" sy="108000" algn="t" rotWithShape="0">
              <a:prstClr val="black">
                <a:alpha val="3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4188733-2F38-583D-3A6A-E17DE205D447}"/>
              </a:ext>
            </a:extLst>
          </p:cNvPr>
          <p:cNvSpPr txBox="1"/>
          <p:nvPr/>
        </p:nvSpPr>
        <p:spPr>
          <a:xfrm>
            <a:off x="3049158" y="1471236"/>
            <a:ext cx="690456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b="1" dirty="0">
                <a:solidFill>
                  <a:schemeClr val="accent3"/>
                </a:solidFill>
              </a:rPr>
              <a:t>Старшая </a:t>
            </a:r>
          </a:p>
          <a:p>
            <a:pPr algn="ctr"/>
            <a:r>
              <a:rPr lang="ru-RU" sz="1800" b="1" dirty="0">
                <a:solidFill>
                  <a:schemeClr val="accent3"/>
                </a:solidFill>
              </a:rPr>
              <a:t>группа</a:t>
            </a:r>
          </a:p>
        </p:txBody>
      </p:sp>
      <p:pic>
        <p:nvPicPr>
          <p:cNvPr id="7" name="Picture 2" descr="https://fhd.multiurok.ru/gallery/2017/11/25/16257/a5ddf972bb8f10e88d5a05d9553b50f6.JPG">
            <a:extLst>
              <a:ext uri="{FF2B5EF4-FFF2-40B4-BE49-F238E27FC236}">
                <a16:creationId xmlns:a16="http://schemas.microsoft.com/office/drawing/2014/main" xmlns="" id="{E28C972C-5F3A-868A-ECB2-5EA183FC48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11" b="8413"/>
          <a:stretch/>
        </p:blipFill>
        <p:spPr bwMode="auto">
          <a:xfrm>
            <a:off x="5104280" y="3657476"/>
            <a:ext cx="5024517" cy="31456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419185EF-6237-1FCC-93CF-EE6AE109CB6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76"/>
          <a:stretch/>
        </p:blipFill>
        <p:spPr>
          <a:xfrm>
            <a:off x="1479236" y="749523"/>
            <a:ext cx="3710832" cy="23384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62239FD2-D9E8-E719-AE6F-5B60CA3F747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72" r="20366"/>
          <a:stretch/>
        </p:blipFill>
        <p:spPr>
          <a:xfrm>
            <a:off x="1479236" y="3429000"/>
            <a:ext cx="2721245" cy="28321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7565A436-D849-D5FF-B04D-F282662B3D8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814" y="649614"/>
            <a:ext cx="3914541" cy="29359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02737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3457F39-66C4-B5A7-C4C8-B6B3CDC2A3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6772" y="-288329"/>
            <a:ext cx="10154890" cy="1325563"/>
          </a:xfrm>
        </p:spPr>
        <p:txBody>
          <a:bodyPr/>
          <a:lstStyle/>
          <a:p>
            <a:pPr algn="ctr"/>
            <a:r>
              <a:rPr lang="ru-RU" dirty="0"/>
              <a:t>Центр познания </a:t>
            </a:r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xmlns="" id="{0EDEA96B-3768-F659-2915-6FDE84A8CAF4}"/>
              </a:ext>
            </a:extLst>
          </p:cNvPr>
          <p:cNvSpPr/>
          <p:nvPr/>
        </p:nvSpPr>
        <p:spPr>
          <a:xfrm>
            <a:off x="3457991" y="856817"/>
            <a:ext cx="1662895" cy="153823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03200" dist="38100" dir="5400000" sx="108000" sy="108000" algn="t" rotWithShape="0">
              <a:prstClr val="black">
                <a:alpha val="3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>
                <a:solidFill>
                  <a:schemeClr val="accent1"/>
                </a:solidFill>
              </a:rPr>
              <a:t>Младшая группа</a:t>
            </a:r>
            <a:endParaRPr lang="ru-RU" sz="1800" b="1" dirty="0">
              <a:solidFill>
                <a:schemeClr val="accent1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CFE69382-053D-399A-287D-09258AD8CAC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521755" y="2004758"/>
            <a:ext cx="3625322" cy="27189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Овал 4">
            <a:extLst>
              <a:ext uri="{FF2B5EF4-FFF2-40B4-BE49-F238E27FC236}">
                <a16:creationId xmlns:a16="http://schemas.microsoft.com/office/drawing/2014/main" xmlns="" id="{877EC75D-EF4E-2291-B14C-5EE4E4820874}"/>
              </a:ext>
            </a:extLst>
          </p:cNvPr>
          <p:cNvSpPr/>
          <p:nvPr/>
        </p:nvSpPr>
        <p:spPr>
          <a:xfrm>
            <a:off x="8027384" y="3941809"/>
            <a:ext cx="1538234" cy="153823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03200" dist="38100" dir="5400000" sx="108000" sy="108000" algn="t" rotWithShape="0">
              <a:prstClr val="black">
                <a:alpha val="3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dirty="0">
                <a:solidFill>
                  <a:schemeClr val="accent2"/>
                </a:solidFill>
              </a:rPr>
              <a:t>Средняя группа</a:t>
            </a:r>
          </a:p>
        </p:txBody>
      </p:sp>
      <p:pic>
        <p:nvPicPr>
          <p:cNvPr id="1026" name="Picture 2" descr="C:\Users\DNS\Desktop\20240424_16160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03" t="10507"/>
          <a:stretch/>
        </p:blipFill>
        <p:spPr bwMode="auto">
          <a:xfrm>
            <a:off x="1921300" y="2616820"/>
            <a:ext cx="4563464" cy="3311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2449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30E21EC0-F456-DC6D-CE18-2E76442601A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78"/>
          <a:stretch/>
        </p:blipFill>
        <p:spPr>
          <a:xfrm>
            <a:off x="3922549" y="4054619"/>
            <a:ext cx="4910667" cy="26230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8" name="Овал 47">
            <a:extLst>
              <a:ext uri="{FF2B5EF4-FFF2-40B4-BE49-F238E27FC236}">
                <a16:creationId xmlns:a16="http://schemas.microsoft.com/office/drawing/2014/main" xmlns="" id="{C13DA2F6-8C8D-E08D-03A5-481616137760}"/>
              </a:ext>
            </a:extLst>
          </p:cNvPr>
          <p:cNvSpPr/>
          <p:nvPr/>
        </p:nvSpPr>
        <p:spPr>
          <a:xfrm>
            <a:off x="5757333" y="532988"/>
            <a:ext cx="1538234" cy="153823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03200" dist="38100" dir="5400000" sx="108000" sy="108000" algn="t" rotWithShape="0">
              <a:prstClr val="black">
                <a:alpha val="3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xmlns="" id="{85A46BA7-E05C-C386-885F-189FAA8DA3B2}"/>
              </a:ext>
            </a:extLst>
          </p:cNvPr>
          <p:cNvSpPr txBox="1"/>
          <p:nvPr/>
        </p:nvSpPr>
        <p:spPr>
          <a:xfrm>
            <a:off x="5810567" y="1009717"/>
            <a:ext cx="1485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accent3"/>
                </a:solidFill>
              </a:rPr>
              <a:t>Старшая группа</a:t>
            </a: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AF7A5505-DCED-E0D4-631C-D83B4B41E4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0438" y="-364469"/>
            <a:ext cx="10154890" cy="1325563"/>
          </a:xfrm>
        </p:spPr>
        <p:txBody>
          <a:bodyPr/>
          <a:lstStyle/>
          <a:p>
            <a:pPr algn="ctr"/>
            <a:r>
              <a:rPr lang="ru-RU" dirty="0"/>
              <a:t>Центр познания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CC0708C1-74C9-5928-A951-6BB88881749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3933" y="1328857"/>
            <a:ext cx="3988529" cy="29913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8F58C55F-B7E1-3A7F-D0A5-4F4D53DAB7D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109"/>
          <a:stretch/>
        </p:blipFill>
        <p:spPr>
          <a:xfrm>
            <a:off x="1483408" y="1667932"/>
            <a:ext cx="4090955" cy="28004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7132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xmlns="" id="{336E2A45-8809-8A0E-9E98-17575F9C3C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7296" y="1127672"/>
            <a:ext cx="3596099" cy="2692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Овал 40">
            <a:extLst>
              <a:ext uri="{FF2B5EF4-FFF2-40B4-BE49-F238E27FC236}">
                <a16:creationId xmlns:a16="http://schemas.microsoft.com/office/drawing/2014/main" xmlns="" id="{356DAF23-4A5C-C0F8-83D6-41BAF73B85AA}"/>
              </a:ext>
            </a:extLst>
          </p:cNvPr>
          <p:cNvSpPr/>
          <p:nvPr/>
        </p:nvSpPr>
        <p:spPr>
          <a:xfrm>
            <a:off x="7733304" y="702499"/>
            <a:ext cx="1498732" cy="146585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03200" dist="38100" dir="5400000" sx="108000" sy="108000" algn="t" rotWithShape="0">
              <a:prstClr val="black">
                <a:alpha val="3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3" name="Овал 32">
            <a:extLst>
              <a:ext uri="{FF2B5EF4-FFF2-40B4-BE49-F238E27FC236}">
                <a16:creationId xmlns:a16="http://schemas.microsoft.com/office/drawing/2014/main" xmlns="" id="{D5DD414B-D8D5-6557-FE9F-CAA9A6E0AE8A}"/>
              </a:ext>
            </a:extLst>
          </p:cNvPr>
          <p:cNvSpPr/>
          <p:nvPr/>
        </p:nvSpPr>
        <p:spPr>
          <a:xfrm>
            <a:off x="1555863" y="1663824"/>
            <a:ext cx="1538234" cy="153823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03200" dist="38100" dir="5400000" sx="108000" sy="108000" algn="t" rotWithShape="0">
              <a:prstClr val="black">
                <a:alpha val="3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3C166848-0830-441D-DA56-C97321A3274B}"/>
              </a:ext>
            </a:extLst>
          </p:cNvPr>
          <p:cNvSpPr txBox="1"/>
          <p:nvPr/>
        </p:nvSpPr>
        <p:spPr>
          <a:xfrm>
            <a:off x="1569595" y="2168355"/>
            <a:ext cx="1485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accent1"/>
                </a:solidFill>
              </a:rPr>
              <a:t>Младшая группа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xmlns="" id="{5A6D079F-2FCE-3B74-E1EA-1FF2049F3DDF}"/>
              </a:ext>
            </a:extLst>
          </p:cNvPr>
          <p:cNvSpPr txBox="1"/>
          <p:nvPr/>
        </p:nvSpPr>
        <p:spPr>
          <a:xfrm>
            <a:off x="7733304" y="1146973"/>
            <a:ext cx="1485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accent2"/>
                </a:solidFill>
              </a:rPr>
              <a:t>Средняя группа</a:t>
            </a: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AF7A5505-DCED-E0D4-631C-D83B4B41E4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9595" y="-110667"/>
            <a:ext cx="10154890" cy="1325563"/>
          </a:xfrm>
        </p:spPr>
        <p:txBody>
          <a:bodyPr/>
          <a:lstStyle/>
          <a:p>
            <a:pPr algn="ctr"/>
            <a:r>
              <a:rPr lang="ru-RU" dirty="0"/>
              <a:t>Центр экспериментирования (центр воды и песка)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6CA43975-6FEC-9A1A-AEB9-66A40ED775D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5" t="4606" r="7871" b="5831"/>
          <a:stretch/>
        </p:blipFill>
        <p:spPr>
          <a:xfrm rot="5400000">
            <a:off x="7757974" y="2521894"/>
            <a:ext cx="4919305" cy="36608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xmlns="" id="{FB17ABCC-C49A-2758-392A-8990511FF7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15" b="4985"/>
          <a:stretch/>
        </p:blipFill>
        <p:spPr bwMode="auto">
          <a:xfrm>
            <a:off x="1194818" y="3630074"/>
            <a:ext cx="4193789" cy="29338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132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C0BBE7F-F01E-FF36-6B70-BAFBF5F270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9905" y="0"/>
            <a:ext cx="10154890" cy="1325563"/>
          </a:xfrm>
        </p:spPr>
        <p:txBody>
          <a:bodyPr/>
          <a:lstStyle/>
          <a:p>
            <a:pPr algn="ctr"/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rgbClr val="B64926"/>
                </a:solidFill>
                <a:effectLst/>
                <a:uLnTx/>
                <a:uFillTx/>
                <a:latin typeface="Calibri Light"/>
                <a:ea typeface="+mj-ea"/>
                <a:cs typeface="+mj-cs"/>
              </a:rPr>
              <a:t>Центр экспериментирования (центр воды и песка)</a:t>
            </a:r>
            <a:endParaRPr lang="ru-RU" dirty="0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xmlns="" id="{FCF6A8BA-6BD4-3F66-5613-1193BE1B57B8}"/>
              </a:ext>
            </a:extLst>
          </p:cNvPr>
          <p:cNvSpPr/>
          <p:nvPr/>
        </p:nvSpPr>
        <p:spPr>
          <a:xfrm>
            <a:off x="5998233" y="1257368"/>
            <a:ext cx="1538234" cy="153823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03200" dist="38100" dir="5400000" sx="108000" sy="108000" algn="t" rotWithShape="0">
              <a:prstClr val="black">
                <a:alpha val="3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>
                <a:solidFill>
                  <a:schemeClr val="accent3"/>
                </a:solidFill>
              </a:rPr>
              <a:t>Старшая группа</a:t>
            </a:r>
            <a:endParaRPr lang="ru-RU" sz="1800" b="1" dirty="0">
              <a:solidFill>
                <a:schemeClr val="accent3"/>
              </a:solidFill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1172AAEA-4B0A-2876-05D0-A5902F41D5A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0569" y="2833118"/>
            <a:ext cx="5207001" cy="39052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B5F711ED-49FC-A0D3-C3DE-FDC8030735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8300" y="2833118"/>
            <a:ext cx="5207001" cy="39052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87877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Овал 40">
            <a:extLst>
              <a:ext uri="{FF2B5EF4-FFF2-40B4-BE49-F238E27FC236}">
                <a16:creationId xmlns:a16="http://schemas.microsoft.com/office/drawing/2014/main" xmlns="" id="{356DAF23-4A5C-C0F8-83D6-41BAF73B85AA}"/>
              </a:ext>
            </a:extLst>
          </p:cNvPr>
          <p:cNvSpPr/>
          <p:nvPr/>
        </p:nvSpPr>
        <p:spPr>
          <a:xfrm>
            <a:off x="2179810" y="709497"/>
            <a:ext cx="1538234" cy="153823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03200" dist="38100" dir="5400000" sx="108000" sy="108000" algn="t" rotWithShape="0">
              <a:prstClr val="black">
                <a:alpha val="3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xmlns="" id="{5A6D079F-2FCE-3B74-E1EA-1FF2049F3DDF}"/>
              </a:ext>
            </a:extLst>
          </p:cNvPr>
          <p:cNvSpPr txBox="1"/>
          <p:nvPr/>
        </p:nvSpPr>
        <p:spPr>
          <a:xfrm>
            <a:off x="2179810" y="1159063"/>
            <a:ext cx="1485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accent2"/>
                </a:solidFill>
              </a:rPr>
              <a:t>Средняя группа</a:t>
            </a: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AF7A5505-DCED-E0D4-631C-D83B4B41E4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8555" y="-328559"/>
            <a:ext cx="10154890" cy="1325563"/>
          </a:xfrm>
        </p:spPr>
        <p:txBody>
          <a:bodyPr/>
          <a:lstStyle/>
          <a:p>
            <a:pPr algn="ctr"/>
            <a:r>
              <a:rPr lang="ru-RU" dirty="0"/>
              <a:t>Центр безопасности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46C7AE1A-9AEC-A6F1-38D2-3375901D97D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76"/>
          <a:stretch/>
        </p:blipFill>
        <p:spPr>
          <a:xfrm>
            <a:off x="7386101" y="3648465"/>
            <a:ext cx="4586931" cy="3148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5C7EECF-0A50-F1DE-284B-D51B18787F3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34" r="3045"/>
          <a:stretch/>
        </p:blipFill>
        <p:spPr>
          <a:xfrm>
            <a:off x="345404" y="2293530"/>
            <a:ext cx="4853130" cy="32836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9809487D-084C-8A80-65DE-F82DDFE5509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99"/>
          <a:stretch/>
        </p:blipFill>
        <p:spPr>
          <a:xfrm>
            <a:off x="7657617" y="1134443"/>
            <a:ext cx="4043897" cy="27842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8" name="Овал 47">
            <a:extLst>
              <a:ext uri="{FF2B5EF4-FFF2-40B4-BE49-F238E27FC236}">
                <a16:creationId xmlns:a16="http://schemas.microsoft.com/office/drawing/2014/main" xmlns="" id="{C13DA2F6-8C8D-E08D-03A5-481616137760}"/>
              </a:ext>
            </a:extLst>
          </p:cNvPr>
          <p:cNvSpPr/>
          <p:nvPr/>
        </p:nvSpPr>
        <p:spPr>
          <a:xfrm>
            <a:off x="6171545" y="1905898"/>
            <a:ext cx="1538234" cy="153823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03200" dist="38100" dir="5400000" sx="108000" sy="108000" algn="t" rotWithShape="0">
              <a:prstClr val="black">
                <a:alpha val="3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xmlns="" id="{85A46BA7-E05C-C386-885F-189FAA8DA3B2}"/>
              </a:ext>
            </a:extLst>
          </p:cNvPr>
          <p:cNvSpPr txBox="1"/>
          <p:nvPr/>
        </p:nvSpPr>
        <p:spPr>
          <a:xfrm>
            <a:off x="6198162" y="2382627"/>
            <a:ext cx="1485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accent3"/>
                </a:solidFill>
              </a:rPr>
              <a:t>Старшая группа</a:t>
            </a:r>
          </a:p>
        </p:txBody>
      </p:sp>
    </p:spTree>
    <p:extLst>
      <p:ext uri="{BB962C8B-B14F-4D97-AF65-F5344CB8AC3E}">
        <p14:creationId xmlns:p14="http://schemas.microsoft.com/office/powerpoint/2010/main" val="257132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668CEC7B-8764-77FF-F211-1AB573F4264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50" t="20700" r="14938" b="30568"/>
          <a:stretch/>
        </p:blipFill>
        <p:spPr>
          <a:xfrm rot="5400000">
            <a:off x="7918026" y="2902482"/>
            <a:ext cx="3362844" cy="1718734"/>
          </a:xfrm>
          <a:prstGeom prst="rect">
            <a:avLst/>
          </a:prstGeom>
        </p:spPr>
      </p:pic>
      <p:sp>
        <p:nvSpPr>
          <p:cNvPr id="12" name="Скругленный прямоугольник 11"/>
          <p:cNvSpPr/>
          <p:nvPr/>
        </p:nvSpPr>
        <p:spPr>
          <a:xfrm>
            <a:off x="1769326" y="687802"/>
            <a:ext cx="10051883" cy="1200329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25443" y="-228443"/>
            <a:ext cx="9870217" cy="1157712"/>
          </a:xfrm>
        </p:spPr>
        <p:txBody>
          <a:bodyPr>
            <a:normAutofit/>
          </a:bodyPr>
          <a:lstStyle/>
          <a:p>
            <a:pPr algn="ctr"/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Цифровая среда</a:t>
            </a:r>
          </a:p>
        </p:txBody>
      </p:sp>
      <p:pic>
        <p:nvPicPr>
          <p:cNvPr id="2052" name="Picture 4" descr="https://www.i-igrushki.ru/upload/medialibrary/585/odm97j77c8n1ow091f4g6myndqpdlsw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76" r="38185" b="54154"/>
          <a:stretch/>
        </p:blipFill>
        <p:spPr bwMode="auto">
          <a:xfrm>
            <a:off x="3655829" y="2534853"/>
            <a:ext cx="2669805" cy="21746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inott.ru/upload/iblock/e32/dj1wxtaihgxopdkzwimox9jiorr33o3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015" y="4384861"/>
            <a:ext cx="3593705" cy="23141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virtualnyeochki.ru/ris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9425" y="4235577"/>
            <a:ext cx="3955298" cy="26126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9" t="9538" r="22140" b="69065"/>
          <a:stretch/>
        </p:blipFill>
        <p:spPr bwMode="auto">
          <a:xfrm>
            <a:off x="5765892" y="2385206"/>
            <a:ext cx="2862146" cy="6021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9" name="Picture 11" descr="https://image.winudf.com/v2/image1/cnUubmlpc2kuUGlrdG9taXJfc2NyZWVuXzVfMTU0OTIwMDA5Nl8wMDE/screen-5.jpg?fakeurl=1&amp;type=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5720" y="4384861"/>
            <a:ext cx="3797726" cy="23735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1" name="Picture 13" descr="https://cdo.smolgu.ru/pluginfile.php/47905/course/overviewfiles/img9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1" t="19892" r="5299" b="3696"/>
          <a:stretch/>
        </p:blipFill>
        <p:spPr bwMode="auto">
          <a:xfrm>
            <a:off x="567851" y="2534853"/>
            <a:ext cx="3144392" cy="19975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406593" y="687802"/>
            <a:ext cx="900482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От 5 лет до 6 лет…формировать представления детей о цифровых средствах познания окружающего мира… </a:t>
            </a:r>
          </a:p>
          <a:p>
            <a:r>
              <a:rPr lang="ru-RU" dirty="0"/>
              <a:t>От 6 лет до 7 лет развивать умения детей применять некоторые цифровые средства для познания окружающего мира…</a:t>
            </a:r>
          </a:p>
        </p:txBody>
      </p:sp>
    </p:spTree>
    <p:extLst>
      <p:ext uri="{BB962C8B-B14F-4D97-AF65-F5344CB8AC3E}">
        <p14:creationId xmlns:p14="http://schemas.microsoft.com/office/powerpoint/2010/main" val="2684443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Красный и оранжевый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1911</TotalTime>
  <Words>395</Words>
  <Application>Microsoft Office PowerPoint</Application>
  <PresentationFormat>Произвольный</PresentationFormat>
  <Paragraphs>70</Paragraphs>
  <Slides>22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  Развивающая предметно-пространственная среда, в условиях реализации  ФОП ДО</vt:lpstr>
      <vt:lpstr>31.3.Федеральная программа не выдвигает жёстких требований к организации РППС и оставляет за ДОО право самостоятельного проектирования РППС. В соответствии со ФГОСДО возможны разные варианты создания РППС при условии учёта целей и принципов Программы, возрастной и гендерной специфики для реализации образовательной программы.</vt:lpstr>
      <vt:lpstr>Презентация PowerPoint</vt:lpstr>
      <vt:lpstr>Презентация PowerPoint</vt:lpstr>
      <vt:lpstr>Концептуальная модель(условия) РППС включает три компонента: </vt:lpstr>
      <vt:lpstr>Презентация PowerPoint</vt:lpstr>
      <vt:lpstr>Центр двигательной активности </vt:lpstr>
      <vt:lpstr>Центр уединения </vt:lpstr>
      <vt:lpstr>Центр нравственно-патриотического воспитания </vt:lpstr>
      <vt:lpstr>Центр конструирования </vt:lpstr>
      <vt:lpstr>Центр игры</vt:lpstr>
      <vt:lpstr>Центр игры</vt:lpstr>
      <vt:lpstr>Центр театрализации  и музицирования</vt:lpstr>
      <vt:lpstr>Центр творчества</vt:lpstr>
      <vt:lpstr>Центр логики и математики</vt:lpstr>
      <vt:lpstr>Центр логики и математики</vt:lpstr>
      <vt:lpstr>Центр познания </vt:lpstr>
      <vt:lpstr>Центр познания </vt:lpstr>
      <vt:lpstr>Центр экспериментирования (центр воды и песка)</vt:lpstr>
      <vt:lpstr>Центр экспериментирования (центр воды и песка)</vt:lpstr>
      <vt:lpstr>Центр безопасности</vt:lpstr>
      <vt:lpstr>Цифровая среда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 Obstinate</dc:creator>
  <cp:lastModifiedBy>Artem Osov</cp:lastModifiedBy>
  <cp:revision>177</cp:revision>
  <dcterms:created xsi:type="dcterms:W3CDTF">2021-08-17T12:08:22Z</dcterms:created>
  <dcterms:modified xsi:type="dcterms:W3CDTF">2024-04-25T06:21:00Z</dcterms:modified>
</cp:coreProperties>
</file>